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256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96"/>
    <p:restoredTop sz="95964"/>
  </p:normalViewPr>
  <p:slideViewPr>
    <p:cSldViewPr snapToGrid="0" snapToObjects="1">
      <p:cViewPr varScale="1">
        <p:scale>
          <a:sx n="80" d="100"/>
          <a:sy n="80" d="100"/>
        </p:scale>
        <p:origin x="24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CA63-368D-5B4F-A217-5BB6198BF165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A913-1089-8049-AAE2-2109D2F790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915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CA63-368D-5B4F-A217-5BB6198BF165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A913-1089-8049-AAE2-2109D2F790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801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CA63-368D-5B4F-A217-5BB6198BF165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A913-1089-8049-AAE2-2109D2F790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54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CA63-368D-5B4F-A217-5BB6198BF165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A913-1089-8049-AAE2-2109D2F790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0402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CA63-368D-5B4F-A217-5BB6198BF165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A913-1089-8049-AAE2-2109D2F790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5944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CA63-368D-5B4F-A217-5BB6198BF165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A913-1089-8049-AAE2-2109D2F790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147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CA63-368D-5B4F-A217-5BB6198BF165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A913-1089-8049-AAE2-2109D2F790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554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CA63-368D-5B4F-A217-5BB6198BF165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A913-1089-8049-AAE2-2109D2F790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46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CA63-368D-5B4F-A217-5BB6198BF165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A913-1089-8049-AAE2-2109D2F790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064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CA63-368D-5B4F-A217-5BB6198BF165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A913-1089-8049-AAE2-2109D2F790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364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CA63-368D-5B4F-A217-5BB6198BF165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A913-1089-8049-AAE2-2109D2F790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301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5CA63-368D-5B4F-A217-5BB6198BF165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6A913-1089-8049-AAE2-2109D2F790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496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9B9DB06-4A6B-F343-9572-532E581008C7}"/>
              </a:ext>
            </a:extLst>
          </p:cNvPr>
          <p:cNvSpPr/>
          <p:nvPr/>
        </p:nvSpPr>
        <p:spPr>
          <a:xfrm>
            <a:off x="352926" y="4757900"/>
            <a:ext cx="6128085" cy="18263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6075F783-DC72-E443-90E5-1DDC0AD3ED7E}"/>
              </a:ext>
            </a:extLst>
          </p:cNvPr>
          <p:cNvGrpSpPr/>
          <p:nvPr/>
        </p:nvGrpSpPr>
        <p:grpSpPr>
          <a:xfrm>
            <a:off x="164431" y="272715"/>
            <a:ext cx="6497053" cy="1572127"/>
            <a:chOff x="192505" y="2470484"/>
            <a:chExt cx="6497053" cy="1572127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AC47C9B1-2965-D64C-B188-5C0571B76961}"/>
                </a:ext>
              </a:extLst>
            </p:cNvPr>
            <p:cNvSpPr txBox="1"/>
            <p:nvPr/>
          </p:nvSpPr>
          <p:spPr>
            <a:xfrm>
              <a:off x="347876" y="2656382"/>
              <a:ext cx="6186310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3600">
                  <a:solidFill>
                    <a:srgbClr val="FF0000"/>
                  </a:solidFill>
                  <a:latin typeface="MS Mincho" panose="02020609040205080304" pitchFamily="49" charset="-128"/>
                  <a:ea typeface="MS Mincho" panose="02020609040205080304" pitchFamily="49" charset="-128"/>
                </a:rPr>
                <a:t>新型コロナウイルス感染症の</a:t>
              </a:r>
              <a:endParaRPr kumimoji="1" lang="en-US" altLang="ja-JP" sz="3600" dirty="0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endParaRPr>
            </a:p>
            <a:p>
              <a:pPr algn="ctr"/>
              <a:r>
                <a:rPr kumimoji="1" lang="ja-JP" altLang="en-US" sz="3600">
                  <a:solidFill>
                    <a:srgbClr val="FF0000"/>
                  </a:solidFill>
                  <a:latin typeface="MS Mincho" panose="02020609040205080304" pitchFamily="49" charset="-128"/>
                  <a:ea typeface="MS Mincho" panose="02020609040205080304" pitchFamily="49" charset="-128"/>
                </a:rPr>
                <a:t>拡大防止に関するお願い</a:t>
              </a: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C0C1FF4A-BAC3-054B-A104-FCD9A684E254}"/>
                </a:ext>
              </a:extLst>
            </p:cNvPr>
            <p:cNvSpPr/>
            <p:nvPr/>
          </p:nvSpPr>
          <p:spPr>
            <a:xfrm>
              <a:off x="192505" y="2470484"/>
              <a:ext cx="6497053" cy="1572127"/>
            </a:xfrm>
            <a:prstGeom prst="rect">
              <a:avLst/>
            </a:prstGeom>
            <a:noFill/>
            <a:ln w="1270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S Mincho" panose="02020609040205080304" pitchFamily="49" charset="-128"/>
                <a:ea typeface="MS Mincho" panose="02020609040205080304" pitchFamily="49" charset="-128"/>
              </a:endParaRP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39BF3F4-7527-644A-B35E-C3FF8A815796}"/>
              </a:ext>
            </a:extLst>
          </p:cNvPr>
          <p:cNvSpPr txBox="1"/>
          <p:nvPr/>
        </p:nvSpPr>
        <p:spPr>
          <a:xfrm>
            <a:off x="212557" y="2030740"/>
            <a:ext cx="64970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ja-JP" sz="2400">
                <a:latin typeface="MS Mincho" panose="02020609040205080304" pitchFamily="49" charset="-128"/>
                <a:ea typeface="MS Mincho" panose="02020609040205080304" pitchFamily="49" charset="-128"/>
              </a:rPr>
              <a:t>発熱やせき・息切れ、強いだるさ（倦怠感）などの症状があり、</a:t>
            </a:r>
            <a:r>
              <a:rPr lang="ja-JP" altLang="ja-JP" sz="2400" b="1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新型コロナウイルスの感染が疑われる方</a:t>
            </a:r>
            <a:r>
              <a:rPr lang="ja-JP" altLang="ja-JP" sz="2400">
                <a:latin typeface="MS Mincho" panose="02020609040205080304" pitchFamily="49" charset="-128"/>
                <a:ea typeface="MS Mincho" panose="02020609040205080304" pitchFamily="49" charset="-128"/>
              </a:rPr>
              <a:t>は、</a:t>
            </a:r>
            <a:r>
              <a:rPr lang="ja-JP" altLang="en-US" sz="2400">
                <a:latin typeface="MS Mincho" panose="02020609040205080304" pitchFamily="49" charset="-128"/>
                <a:ea typeface="MS Mincho" panose="02020609040205080304" pitchFamily="49" charset="-128"/>
              </a:rPr>
              <a:t>来局</a:t>
            </a:r>
            <a:r>
              <a:rPr lang="ja-JP" altLang="ja-JP" sz="2400">
                <a:latin typeface="MS Mincho" panose="02020609040205080304" pitchFamily="49" charset="-128"/>
                <a:ea typeface="MS Mincho" panose="02020609040205080304" pitchFamily="49" charset="-128"/>
              </a:rPr>
              <a:t>する前に、</a:t>
            </a:r>
            <a:r>
              <a:rPr lang="ja-JP" altLang="ja-JP" sz="2400" u="sng">
                <a:latin typeface="MS Mincho" panose="02020609040205080304" pitchFamily="49" charset="-128"/>
                <a:ea typeface="MS Mincho" panose="02020609040205080304" pitchFamily="49" charset="-128"/>
              </a:rPr>
              <a:t>必ず最寄りの</a:t>
            </a:r>
            <a:r>
              <a:rPr lang="ja-JP" altLang="ja-JP" sz="2400" b="1" u="sng">
                <a:latin typeface="MS Mincho" panose="02020609040205080304" pitchFamily="49" charset="-128"/>
                <a:ea typeface="MS Mincho" panose="02020609040205080304" pitchFamily="49" charset="-128"/>
              </a:rPr>
              <a:t>帰国者・接触者相談センター</a:t>
            </a:r>
            <a:r>
              <a:rPr lang="ja-JP" altLang="ja-JP" sz="2400" u="sng">
                <a:latin typeface="MS Mincho" panose="02020609040205080304" pitchFamily="49" charset="-128"/>
                <a:ea typeface="MS Mincho" panose="02020609040205080304" pitchFamily="49" charset="-128"/>
              </a:rPr>
              <a:t>もしくは</a:t>
            </a:r>
            <a:r>
              <a:rPr lang="ja-JP" altLang="ja-JP" sz="2400" b="1" u="sng">
                <a:latin typeface="MS Mincho" panose="02020609040205080304" pitchFamily="49" charset="-128"/>
                <a:ea typeface="MS Mincho" panose="02020609040205080304" pitchFamily="49" charset="-128"/>
              </a:rPr>
              <a:t>医療機関</a:t>
            </a:r>
            <a:r>
              <a:rPr lang="ja-JP" altLang="ja-JP" sz="2400" u="sng">
                <a:latin typeface="MS Mincho" panose="02020609040205080304" pitchFamily="49" charset="-128"/>
                <a:ea typeface="MS Mincho" panose="02020609040205080304" pitchFamily="49" charset="-128"/>
              </a:rPr>
              <a:t>に電話で相談し、指示</a:t>
            </a:r>
            <a:r>
              <a:rPr lang="ja-JP" altLang="ja-JP" sz="2400">
                <a:latin typeface="MS Mincho" panose="02020609040205080304" pitchFamily="49" charset="-128"/>
                <a:ea typeface="MS Mincho" panose="02020609040205080304" pitchFamily="49" charset="-128"/>
              </a:rPr>
              <a:t>を受けていただきますようお願いいたします。 </a:t>
            </a:r>
            <a:endParaRPr kumimoji="1" lang="ja-JP" altLang="en-US" sz="2400"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277742-0A10-914A-8332-3E40346D7D5F}"/>
              </a:ext>
            </a:extLst>
          </p:cNvPr>
          <p:cNvSpPr txBox="1"/>
          <p:nvPr/>
        </p:nvSpPr>
        <p:spPr>
          <a:xfrm>
            <a:off x="1" y="4332458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MS Mincho" panose="02020609040205080304" pitchFamily="49" charset="-128"/>
                <a:ea typeface="MS Mincho" panose="02020609040205080304" pitchFamily="49" charset="-128"/>
              </a:rPr>
              <a:t>◆ 　◆ 　◆ 　◆ 　◆ 　◆ 　◆ 　◆ 　◆ 　◆ 　◆ 　◆ 　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2CA41CB-57DD-5042-A48E-D8F84150F771}"/>
              </a:ext>
            </a:extLst>
          </p:cNvPr>
          <p:cNvSpPr txBox="1"/>
          <p:nvPr/>
        </p:nvSpPr>
        <p:spPr>
          <a:xfrm>
            <a:off x="439861" y="4856748"/>
            <a:ext cx="615745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>
                <a:latin typeface="MS Mincho" panose="02020609040205080304" pitchFamily="49" charset="-128"/>
                <a:ea typeface="MS Mincho" panose="02020609040205080304" pitchFamily="49" charset="-128"/>
              </a:rPr>
              <a:t>◇</a:t>
            </a:r>
            <a:r>
              <a:rPr kumimoji="1" lang="en-US" altLang="ja-JP" sz="2000" dirty="0">
                <a:latin typeface="MS Mincho" panose="02020609040205080304" pitchFamily="49" charset="-128"/>
                <a:ea typeface="MS Mincho" panose="02020609040205080304" pitchFamily="49" charset="-128"/>
              </a:rPr>
              <a:t> </a:t>
            </a:r>
            <a:r>
              <a:rPr kumimoji="1" lang="ja-JP" altLang="en-US" sz="2000">
                <a:latin typeface="MS Mincho" panose="02020609040205080304" pitchFamily="49" charset="-128"/>
                <a:ea typeface="MS Mincho" panose="02020609040205080304" pitchFamily="49" charset="-128"/>
              </a:rPr>
              <a:t>発熱（</a:t>
            </a:r>
            <a:r>
              <a:rPr kumimoji="1" lang="en-US" altLang="ja-JP" sz="2000" dirty="0">
                <a:latin typeface="MS Mincho" panose="02020609040205080304" pitchFamily="49" charset="-128"/>
                <a:ea typeface="MS Mincho" panose="02020609040205080304" pitchFamily="49" charset="-128"/>
              </a:rPr>
              <a:t>37.5</a:t>
            </a:r>
            <a:r>
              <a:rPr kumimoji="1" lang="ja-JP" altLang="en-US" sz="2000">
                <a:latin typeface="MS Mincho" panose="02020609040205080304" pitchFamily="49" charset="-128"/>
                <a:ea typeface="MS Mincho" panose="02020609040205080304" pitchFamily="49" charset="-128"/>
              </a:rPr>
              <a:t>℃以上）・咳などの症状がある方</a:t>
            </a:r>
            <a:endParaRPr kumimoji="1" lang="en-US" altLang="ja-JP" sz="2000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r>
              <a:rPr kumimoji="1" lang="ja-JP" altLang="en-US" sz="2000">
                <a:latin typeface="MS Mincho" panose="02020609040205080304" pitchFamily="49" charset="-128"/>
                <a:ea typeface="MS Mincho" panose="02020609040205080304" pitchFamily="49" charset="-128"/>
              </a:rPr>
              <a:t>◇</a:t>
            </a:r>
            <a:r>
              <a:rPr kumimoji="1" lang="en-US" altLang="ja-JP" sz="2000" dirty="0">
                <a:latin typeface="MS Mincho" panose="02020609040205080304" pitchFamily="49" charset="-128"/>
                <a:ea typeface="MS Mincho" panose="02020609040205080304" pitchFamily="49" charset="-128"/>
              </a:rPr>
              <a:t> </a:t>
            </a:r>
            <a:r>
              <a:rPr kumimoji="1" lang="ja-JP" altLang="en-US" sz="2000">
                <a:latin typeface="MS Mincho" panose="02020609040205080304" pitchFamily="49" charset="-128"/>
                <a:ea typeface="MS Mincho" panose="02020609040205080304" pitchFamily="49" charset="-128"/>
              </a:rPr>
              <a:t>新型コロナウィルス検査で陽性だった方</a:t>
            </a:r>
            <a:endParaRPr kumimoji="1" lang="en-US" altLang="ja-JP" sz="2000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r>
              <a:rPr kumimoji="1" lang="ja-JP" altLang="en-US" sz="2000">
                <a:latin typeface="MS Mincho" panose="02020609040205080304" pitchFamily="49" charset="-128"/>
                <a:ea typeface="MS Mincho" panose="02020609040205080304" pitchFamily="49" charset="-128"/>
              </a:rPr>
              <a:t>◇</a:t>
            </a:r>
            <a:r>
              <a:rPr kumimoji="1" lang="en-US" altLang="ja-JP" sz="2000" dirty="0">
                <a:latin typeface="MS Mincho" panose="02020609040205080304" pitchFamily="49" charset="-128"/>
                <a:ea typeface="MS Mincho" panose="02020609040205080304" pitchFamily="49" charset="-128"/>
              </a:rPr>
              <a:t> </a:t>
            </a:r>
            <a:r>
              <a:rPr kumimoji="1" lang="ja-JP" altLang="en-US" sz="2000">
                <a:latin typeface="MS Mincho" panose="02020609040205080304" pitchFamily="49" charset="-128"/>
                <a:ea typeface="MS Mincho" panose="02020609040205080304" pitchFamily="49" charset="-128"/>
              </a:rPr>
              <a:t>疑いのある方（</a:t>
            </a:r>
            <a:r>
              <a:rPr kumimoji="1" lang="en-US" altLang="ja-JP" sz="2000" dirty="0">
                <a:latin typeface="MS Mincho" panose="02020609040205080304" pitchFamily="49" charset="-128"/>
                <a:ea typeface="MS Mincho" panose="02020609040205080304" pitchFamily="49" charset="-128"/>
              </a:rPr>
              <a:t>PCR</a:t>
            </a:r>
            <a:r>
              <a:rPr kumimoji="1" lang="ja-JP" altLang="en-US" sz="2000">
                <a:latin typeface="MS Mincho" panose="02020609040205080304" pitchFamily="49" charset="-128"/>
                <a:ea typeface="MS Mincho" panose="02020609040205080304" pitchFamily="49" charset="-128"/>
              </a:rPr>
              <a:t>検査の結果待ちの方も含む）</a:t>
            </a:r>
            <a:endParaRPr kumimoji="1" lang="en-US" altLang="ja-JP" sz="2000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r>
              <a:rPr kumimoji="1" lang="ja-JP" altLang="en-US" sz="2000">
                <a:latin typeface="MS Mincho" panose="02020609040205080304" pitchFamily="49" charset="-128"/>
                <a:ea typeface="MS Mincho" panose="02020609040205080304" pitchFamily="49" charset="-128"/>
              </a:rPr>
              <a:t>◇</a:t>
            </a:r>
            <a:r>
              <a:rPr kumimoji="1" lang="en-US" altLang="ja-JP" sz="2000" dirty="0">
                <a:latin typeface="MS Mincho" panose="02020609040205080304" pitchFamily="49" charset="-128"/>
                <a:ea typeface="MS Mincho" panose="02020609040205080304" pitchFamily="49" charset="-128"/>
              </a:rPr>
              <a:t> </a:t>
            </a:r>
            <a:r>
              <a:rPr kumimoji="1" lang="ja-JP" altLang="en-US" sz="2000">
                <a:latin typeface="MS Mincho" panose="02020609040205080304" pitchFamily="49" charset="-128"/>
                <a:ea typeface="MS Mincho" panose="02020609040205080304" pitchFamily="49" charset="-128"/>
              </a:rPr>
              <a:t>疑いのある方と接触されたことのある方</a:t>
            </a:r>
            <a:endParaRPr kumimoji="1" lang="en-US" altLang="ja-JP" sz="2000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r>
              <a:rPr kumimoji="1" lang="ja-JP" altLang="en-US" sz="2000">
                <a:latin typeface="MS Mincho" panose="02020609040205080304" pitchFamily="49" charset="-128"/>
                <a:ea typeface="MS Mincho" panose="02020609040205080304" pitchFamily="49" charset="-128"/>
              </a:rPr>
              <a:t>◇</a:t>
            </a:r>
            <a:r>
              <a:rPr kumimoji="1" lang="en-US" altLang="ja-JP" sz="2000" dirty="0">
                <a:latin typeface="MS Mincho" panose="02020609040205080304" pitchFamily="49" charset="-128"/>
                <a:ea typeface="MS Mincho" panose="02020609040205080304" pitchFamily="49" charset="-128"/>
              </a:rPr>
              <a:t> 14</a:t>
            </a:r>
            <a:r>
              <a:rPr kumimoji="1" lang="ja-JP" altLang="en-US" sz="2000">
                <a:latin typeface="MS Mincho" panose="02020609040205080304" pitchFamily="49" charset="-128"/>
                <a:ea typeface="MS Mincho" panose="02020609040205080304" pitchFamily="49" charset="-128"/>
              </a:rPr>
              <a:t>日以内に海外等に渡航歴がある方</a:t>
            </a:r>
            <a:endParaRPr kumimoji="1" lang="en-US" altLang="ja-JP" sz="2000" dirty="0"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  <p:sp>
        <p:nvSpPr>
          <p:cNvPr id="11" name="下矢印 10">
            <a:extLst>
              <a:ext uri="{FF2B5EF4-FFF2-40B4-BE49-F238E27FC236}">
                <a16:creationId xmlns:a16="http://schemas.microsoft.com/office/drawing/2014/main" id="{CB21438D-E465-6143-892D-29F444CA5CAD}"/>
              </a:ext>
            </a:extLst>
          </p:cNvPr>
          <p:cNvSpPr/>
          <p:nvPr/>
        </p:nvSpPr>
        <p:spPr>
          <a:xfrm>
            <a:off x="2145631" y="6660416"/>
            <a:ext cx="2534652" cy="70585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58B5D70-4361-0D49-941F-E9D4C88856A5}"/>
              </a:ext>
            </a:extLst>
          </p:cNvPr>
          <p:cNvSpPr txBox="1"/>
          <p:nvPr/>
        </p:nvSpPr>
        <p:spPr>
          <a:xfrm>
            <a:off x="381059" y="7466718"/>
            <a:ext cx="6032421" cy="461665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400">
                <a:solidFill>
                  <a:schemeClr val="bg1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薬局に入る前に、電話連絡をお願いします</a:t>
            </a:r>
            <a:endParaRPr kumimoji="1" lang="en-US" altLang="ja-JP" sz="2400" dirty="0">
              <a:solidFill>
                <a:schemeClr val="bg1"/>
              </a:solidFill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D5163928-B942-DC43-B613-405B1FF91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3210" y="9331492"/>
            <a:ext cx="1676400" cy="444500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63479EC-A18F-AF41-B337-3A134EBDB185}"/>
              </a:ext>
            </a:extLst>
          </p:cNvPr>
          <p:cNvSpPr txBox="1"/>
          <p:nvPr/>
        </p:nvSpPr>
        <p:spPr>
          <a:xfrm>
            <a:off x="973523" y="8003367"/>
            <a:ext cx="46987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u="sng">
                <a:latin typeface="MS Mincho" panose="02020609040205080304" pitchFamily="49" charset="-128"/>
                <a:ea typeface="MS Mincho" panose="02020609040205080304" pitchFamily="49" charset="-128"/>
              </a:rPr>
              <a:t>　　　　　　　　　薬局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5181B26-ED57-7849-BE9C-3570DFEAA5D8}"/>
              </a:ext>
            </a:extLst>
          </p:cNvPr>
          <p:cNvSpPr txBox="1"/>
          <p:nvPr/>
        </p:nvSpPr>
        <p:spPr>
          <a:xfrm>
            <a:off x="257758" y="8746717"/>
            <a:ext cx="6545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u="sng">
                <a:latin typeface="MS Mincho" panose="02020609040205080304" pitchFamily="49" charset="-128"/>
                <a:ea typeface="MS Mincho" panose="02020609040205080304" pitchFamily="49" charset="-128"/>
              </a:rPr>
              <a:t>☎︎</a:t>
            </a:r>
            <a:r>
              <a:rPr kumimoji="1" lang="en-US" altLang="ja-JP" sz="3200" u="sng" dirty="0">
                <a:latin typeface="MS Mincho" panose="02020609040205080304" pitchFamily="49" charset="-128"/>
                <a:ea typeface="MS Mincho" panose="02020609040205080304" pitchFamily="49" charset="-128"/>
              </a:rPr>
              <a:t> </a:t>
            </a:r>
            <a:r>
              <a:rPr kumimoji="1" lang="ja-JP" altLang="en-US" sz="3200" u="sng">
                <a:latin typeface="MS Mincho" panose="02020609040205080304" pitchFamily="49" charset="-128"/>
                <a:ea typeface="MS Mincho" panose="02020609040205080304" pitchFamily="49" charset="-128"/>
              </a:rPr>
              <a:t>　　　　ー　　　ー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1611366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6075F783-DC72-E443-90E5-1DDC0AD3ED7E}"/>
              </a:ext>
            </a:extLst>
          </p:cNvPr>
          <p:cNvGrpSpPr/>
          <p:nvPr/>
        </p:nvGrpSpPr>
        <p:grpSpPr>
          <a:xfrm>
            <a:off x="164431" y="272715"/>
            <a:ext cx="6497053" cy="1572127"/>
            <a:chOff x="192505" y="2470484"/>
            <a:chExt cx="6497053" cy="1572127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AC47C9B1-2965-D64C-B188-5C0571B76961}"/>
                </a:ext>
              </a:extLst>
            </p:cNvPr>
            <p:cNvSpPr txBox="1"/>
            <p:nvPr/>
          </p:nvSpPr>
          <p:spPr>
            <a:xfrm>
              <a:off x="347881" y="2656382"/>
              <a:ext cx="6186309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3600">
                  <a:solidFill>
                    <a:srgbClr val="FF0000"/>
                  </a:solidFill>
                  <a:latin typeface="MS Mincho" panose="02020609040205080304" pitchFamily="49" charset="-128"/>
                  <a:ea typeface="MS Mincho" panose="02020609040205080304" pitchFamily="49" charset="-128"/>
                </a:rPr>
                <a:t>薬局内待合スペースに関する</a:t>
              </a:r>
              <a:endParaRPr kumimoji="1" lang="en-US" altLang="ja-JP" sz="3600" dirty="0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endParaRPr>
            </a:p>
            <a:p>
              <a:pPr algn="ctr"/>
              <a:r>
                <a:rPr kumimoji="1" lang="ja-JP" altLang="en-US" sz="3600">
                  <a:solidFill>
                    <a:srgbClr val="FF0000"/>
                  </a:solidFill>
                  <a:latin typeface="MS Mincho" panose="02020609040205080304" pitchFamily="49" charset="-128"/>
                  <a:ea typeface="MS Mincho" panose="02020609040205080304" pitchFamily="49" charset="-128"/>
                </a:rPr>
                <a:t>ご協力のお願い</a:t>
              </a: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C0C1FF4A-BAC3-054B-A104-FCD9A684E254}"/>
                </a:ext>
              </a:extLst>
            </p:cNvPr>
            <p:cNvSpPr/>
            <p:nvPr/>
          </p:nvSpPr>
          <p:spPr>
            <a:xfrm>
              <a:off x="192505" y="2470484"/>
              <a:ext cx="6497053" cy="1572127"/>
            </a:xfrm>
            <a:prstGeom prst="rect">
              <a:avLst/>
            </a:prstGeom>
            <a:noFill/>
            <a:ln w="1270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S Mincho" panose="02020609040205080304" pitchFamily="49" charset="-128"/>
                <a:ea typeface="MS Mincho" panose="02020609040205080304" pitchFamily="49" charset="-128"/>
              </a:endParaRP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39BF3F4-7527-644A-B35E-C3FF8A815796}"/>
              </a:ext>
            </a:extLst>
          </p:cNvPr>
          <p:cNvSpPr txBox="1"/>
          <p:nvPr/>
        </p:nvSpPr>
        <p:spPr>
          <a:xfrm>
            <a:off x="164431" y="1951491"/>
            <a:ext cx="66454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2400">
                <a:latin typeface="MS Mincho" panose="02020609040205080304" pitchFamily="49" charset="-128"/>
                <a:ea typeface="MS Mincho" panose="02020609040205080304" pitchFamily="49" charset="-128"/>
              </a:rPr>
              <a:t>新型コロナウイルス感染症の拡大防止の観点から、密閉・密集・密接の３密を避ける対策を取っております。</a:t>
            </a:r>
            <a:endParaRPr lang="en-US" altLang="ja-JP" sz="2400" dirty="0"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277742-0A10-914A-8332-3E40346D7D5F}"/>
              </a:ext>
            </a:extLst>
          </p:cNvPr>
          <p:cNvSpPr txBox="1"/>
          <p:nvPr/>
        </p:nvSpPr>
        <p:spPr>
          <a:xfrm>
            <a:off x="0" y="3115807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MS Mincho" panose="02020609040205080304" pitchFamily="49" charset="-128"/>
                <a:ea typeface="MS Mincho" panose="02020609040205080304" pitchFamily="49" charset="-128"/>
              </a:rPr>
              <a:t>◆ 　◆ 　◆ 　◆ 　◆ 　◆ 　◆ 　◆ 　◆ 　◆ 　◆ 　◆ 　◆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E2271F89-9EDC-C24E-A914-9D252B7EBBCC}"/>
              </a:ext>
            </a:extLst>
          </p:cNvPr>
          <p:cNvGrpSpPr/>
          <p:nvPr/>
        </p:nvGrpSpPr>
        <p:grpSpPr>
          <a:xfrm>
            <a:off x="316830" y="3453785"/>
            <a:ext cx="6418138" cy="2394696"/>
            <a:chOff x="316830" y="3886919"/>
            <a:chExt cx="6418138" cy="2394696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E9B9DB06-4A6B-F343-9572-532E581008C7}"/>
                </a:ext>
              </a:extLst>
            </p:cNvPr>
            <p:cNvSpPr/>
            <p:nvPr/>
          </p:nvSpPr>
          <p:spPr>
            <a:xfrm>
              <a:off x="348914" y="3886919"/>
              <a:ext cx="6128085" cy="217041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S Mincho" panose="02020609040205080304" pitchFamily="49" charset="-128"/>
                <a:ea typeface="MS Mincho" panose="02020609040205080304" pitchFamily="49" charset="-128"/>
              </a:endParaRP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F2CA41CB-57DD-5042-A48E-D8F84150F771}"/>
                </a:ext>
              </a:extLst>
            </p:cNvPr>
            <p:cNvSpPr txBox="1"/>
            <p:nvPr/>
          </p:nvSpPr>
          <p:spPr>
            <a:xfrm>
              <a:off x="316830" y="4034846"/>
              <a:ext cx="6418138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kumimoji="1" lang="ja-JP" altLang="en-US" sz="2000">
                  <a:latin typeface="MS Mincho" panose="02020609040205080304" pitchFamily="49" charset="-128"/>
                  <a:ea typeface="MS Mincho" panose="02020609040205080304" pitchFamily="49" charset="-128"/>
                </a:rPr>
                <a:t>◇</a:t>
              </a:r>
              <a:r>
                <a:rPr kumimoji="1" lang="en-US" altLang="ja-JP" sz="2000" dirty="0">
                  <a:latin typeface="MS Mincho" panose="02020609040205080304" pitchFamily="49" charset="-128"/>
                  <a:ea typeface="MS Mincho" panose="02020609040205080304" pitchFamily="49" charset="-128"/>
                </a:rPr>
                <a:t> </a:t>
              </a:r>
              <a:r>
                <a:rPr kumimoji="1" lang="ja-JP" altLang="en-US" sz="2000">
                  <a:latin typeface="MS Mincho" panose="02020609040205080304" pitchFamily="49" charset="-128"/>
                  <a:ea typeface="MS Mincho" panose="02020609040205080304" pitchFamily="49" charset="-128"/>
                </a:rPr>
                <a:t>密閉を防ぐため、換気を目的とし、</a:t>
              </a:r>
              <a:r>
                <a:rPr kumimoji="1" lang="ja-JP" altLang="en-US" sz="2000" b="1">
                  <a:latin typeface="MS Mincho" panose="02020609040205080304" pitchFamily="49" charset="-128"/>
                  <a:ea typeface="MS Mincho" panose="02020609040205080304" pitchFamily="49" charset="-128"/>
                </a:rPr>
                <a:t>入口・窓等を</a:t>
              </a:r>
              <a:endParaRPr kumimoji="1" lang="en-US" altLang="ja-JP" sz="2000" b="1" dirty="0">
                <a:latin typeface="MS Mincho" panose="02020609040205080304" pitchFamily="49" charset="-128"/>
                <a:ea typeface="MS Mincho" panose="02020609040205080304" pitchFamily="49" charset="-128"/>
              </a:endParaRPr>
            </a:p>
            <a:p>
              <a:pPr algn="just"/>
              <a:r>
                <a:rPr kumimoji="1" lang="ja-JP" altLang="en-US" sz="2000" b="1">
                  <a:latin typeface="MS Mincho" panose="02020609040205080304" pitchFamily="49" charset="-128"/>
                  <a:ea typeface="MS Mincho" panose="02020609040205080304" pitchFamily="49" charset="-128"/>
                </a:rPr>
                <a:t>　</a:t>
              </a:r>
              <a:r>
                <a:rPr kumimoji="1" lang="en-US" altLang="ja-JP" sz="2000" b="1" dirty="0">
                  <a:latin typeface="MS Mincho" panose="02020609040205080304" pitchFamily="49" charset="-128"/>
                  <a:ea typeface="MS Mincho" panose="02020609040205080304" pitchFamily="49" charset="-128"/>
                </a:rPr>
                <a:t> </a:t>
              </a:r>
              <a:r>
                <a:rPr kumimoji="1" lang="ja-JP" altLang="en-US" sz="2000" b="1">
                  <a:latin typeface="MS Mincho" panose="02020609040205080304" pitchFamily="49" charset="-128"/>
                  <a:ea typeface="MS Mincho" panose="02020609040205080304" pitchFamily="49" charset="-128"/>
                </a:rPr>
                <a:t>開放</a:t>
              </a:r>
              <a:r>
                <a:rPr kumimoji="1" lang="ja-JP" altLang="en-US" sz="2000">
                  <a:latin typeface="MS Mincho" panose="02020609040205080304" pitchFamily="49" charset="-128"/>
                  <a:ea typeface="MS Mincho" panose="02020609040205080304" pitchFamily="49" charset="-128"/>
                </a:rPr>
                <a:t>しております</a:t>
              </a:r>
              <a:endParaRPr kumimoji="1" lang="en-US" altLang="ja-JP" sz="2000" dirty="0">
                <a:latin typeface="MS Mincho" panose="02020609040205080304" pitchFamily="49" charset="-128"/>
                <a:ea typeface="MS Mincho" panose="02020609040205080304" pitchFamily="49" charset="-128"/>
              </a:endParaRPr>
            </a:p>
            <a:p>
              <a:pPr algn="just"/>
              <a:r>
                <a:rPr kumimoji="1" lang="ja-JP" altLang="en-US" sz="2000">
                  <a:latin typeface="MS Mincho" panose="02020609040205080304" pitchFamily="49" charset="-128"/>
                  <a:ea typeface="MS Mincho" panose="02020609040205080304" pitchFamily="49" charset="-128"/>
                </a:rPr>
                <a:t>◇</a:t>
              </a:r>
              <a:r>
                <a:rPr kumimoji="1" lang="en-US" altLang="ja-JP" sz="2000" dirty="0">
                  <a:latin typeface="MS Mincho" panose="02020609040205080304" pitchFamily="49" charset="-128"/>
                  <a:ea typeface="MS Mincho" panose="02020609040205080304" pitchFamily="49" charset="-128"/>
                </a:rPr>
                <a:t> </a:t>
              </a:r>
              <a:r>
                <a:rPr kumimoji="1" lang="ja-JP" altLang="en-US" sz="2000">
                  <a:latin typeface="MS Mincho" panose="02020609040205080304" pitchFamily="49" charset="-128"/>
                  <a:ea typeface="MS Mincho" panose="02020609040205080304" pitchFamily="49" charset="-128"/>
                </a:rPr>
                <a:t>密集を防ぐため、御座りいただける待合スペース</a:t>
              </a:r>
              <a:endParaRPr kumimoji="1" lang="en-US" altLang="ja-JP" sz="2000" dirty="0">
                <a:latin typeface="MS Mincho" panose="02020609040205080304" pitchFamily="49" charset="-128"/>
                <a:ea typeface="MS Mincho" panose="02020609040205080304" pitchFamily="49" charset="-128"/>
              </a:endParaRPr>
            </a:p>
            <a:p>
              <a:pPr algn="just"/>
              <a:r>
                <a:rPr kumimoji="1" lang="ja-JP" altLang="en-US" sz="2000">
                  <a:latin typeface="MS Mincho" panose="02020609040205080304" pitchFamily="49" charset="-128"/>
                  <a:ea typeface="MS Mincho" panose="02020609040205080304" pitchFamily="49" charset="-128"/>
                </a:rPr>
                <a:t>　</a:t>
              </a:r>
              <a:r>
                <a:rPr kumimoji="1" lang="en-US" altLang="ja-JP" sz="2000" dirty="0">
                  <a:latin typeface="MS Mincho" panose="02020609040205080304" pitchFamily="49" charset="-128"/>
                  <a:ea typeface="MS Mincho" panose="02020609040205080304" pitchFamily="49" charset="-128"/>
                </a:rPr>
                <a:t> </a:t>
              </a:r>
              <a:r>
                <a:rPr kumimoji="1" lang="ja-JP" altLang="en-US" sz="2000">
                  <a:latin typeface="MS Mincho" panose="02020609040205080304" pitchFamily="49" charset="-128"/>
                  <a:ea typeface="MS Mincho" panose="02020609040205080304" pitchFamily="49" charset="-128"/>
                </a:rPr>
                <a:t>の</a:t>
              </a:r>
              <a:r>
                <a:rPr kumimoji="1" lang="ja-JP" altLang="en-US" sz="2000" b="1">
                  <a:latin typeface="MS Mincho" panose="02020609040205080304" pitchFamily="49" charset="-128"/>
                  <a:ea typeface="MS Mincho" panose="02020609040205080304" pitchFamily="49" charset="-128"/>
                </a:rPr>
                <a:t>椅子の間隔を制限</a:t>
              </a:r>
              <a:r>
                <a:rPr kumimoji="1" lang="ja-JP" altLang="en-US" sz="2000">
                  <a:latin typeface="MS Mincho" panose="02020609040205080304" pitchFamily="49" charset="-128"/>
                  <a:ea typeface="MS Mincho" panose="02020609040205080304" pitchFamily="49" charset="-128"/>
                </a:rPr>
                <a:t>しております</a:t>
              </a:r>
              <a:r>
                <a:rPr kumimoji="1" lang="en-US" altLang="ja-JP" sz="2000" dirty="0">
                  <a:latin typeface="MS Mincho" panose="02020609040205080304" pitchFamily="49" charset="-128"/>
                  <a:ea typeface="MS Mincho" panose="02020609040205080304" pitchFamily="49" charset="-128"/>
                </a:rPr>
                <a:t>(1.5〜2m</a:t>
              </a:r>
              <a:r>
                <a:rPr kumimoji="1" lang="ja-JP" altLang="en-US" sz="2000">
                  <a:latin typeface="MS Mincho" panose="02020609040205080304" pitchFamily="49" charset="-128"/>
                  <a:ea typeface="MS Mincho" panose="02020609040205080304" pitchFamily="49" charset="-128"/>
                </a:rPr>
                <a:t>程度</a:t>
              </a:r>
              <a:r>
                <a:rPr kumimoji="1" lang="en-US" altLang="ja-JP" sz="2000" dirty="0">
                  <a:latin typeface="MS Mincho" panose="02020609040205080304" pitchFamily="49" charset="-128"/>
                  <a:ea typeface="MS Mincho" panose="02020609040205080304" pitchFamily="49" charset="-128"/>
                </a:rPr>
                <a:t>)</a:t>
              </a:r>
            </a:p>
            <a:p>
              <a:pPr algn="just"/>
              <a:r>
                <a:rPr kumimoji="1" lang="ja-JP" altLang="en-US" sz="2000">
                  <a:latin typeface="MS Mincho" panose="02020609040205080304" pitchFamily="49" charset="-128"/>
                  <a:ea typeface="MS Mincho" panose="02020609040205080304" pitchFamily="49" charset="-128"/>
                </a:rPr>
                <a:t>◇</a:t>
              </a:r>
              <a:r>
                <a:rPr kumimoji="1" lang="en-US" altLang="ja-JP" sz="2000" dirty="0">
                  <a:latin typeface="MS Mincho" panose="02020609040205080304" pitchFamily="49" charset="-128"/>
                  <a:ea typeface="MS Mincho" panose="02020609040205080304" pitchFamily="49" charset="-128"/>
                </a:rPr>
                <a:t> </a:t>
              </a:r>
              <a:r>
                <a:rPr kumimoji="1" lang="ja-JP" altLang="en-US" sz="2000">
                  <a:latin typeface="MS Mincho" panose="02020609040205080304" pitchFamily="49" charset="-128"/>
                  <a:ea typeface="MS Mincho" panose="02020609040205080304" pitchFamily="49" charset="-128"/>
                </a:rPr>
                <a:t>密接を防ぐため、職員の</a:t>
              </a:r>
              <a:r>
                <a:rPr kumimoji="1" lang="ja-JP" altLang="en-US" sz="2000" b="1">
                  <a:latin typeface="MS Mincho" panose="02020609040205080304" pitchFamily="49" charset="-128"/>
                  <a:ea typeface="MS Mincho" panose="02020609040205080304" pitchFamily="49" charset="-128"/>
                </a:rPr>
                <a:t>マスク・メガネ等の着用</a:t>
              </a:r>
              <a:r>
                <a:rPr kumimoji="1" lang="ja-JP" altLang="en-US" sz="2000">
                  <a:latin typeface="MS Mincho" panose="02020609040205080304" pitchFamily="49" charset="-128"/>
                  <a:ea typeface="MS Mincho" panose="02020609040205080304" pitchFamily="49" charset="-128"/>
                </a:rPr>
                <a:t>、</a:t>
              </a:r>
              <a:endParaRPr kumimoji="1" lang="en-US" altLang="ja-JP" sz="2000" dirty="0">
                <a:latin typeface="MS Mincho" panose="02020609040205080304" pitchFamily="49" charset="-128"/>
                <a:ea typeface="MS Mincho" panose="02020609040205080304" pitchFamily="49" charset="-128"/>
              </a:endParaRPr>
            </a:p>
            <a:p>
              <a:pPr algn="just"/>
              <a:r>
                <a:rPr kumimoji="1" lang="ja-JP" altLang="en-US" sz="2000">
                  <a:latin typeface="MS Mincho" panose="02020609040205080304" pitchFamily="49" charset="-128"/>
                  <a:ea typeface="MS Mincho" panose="02020609040205080304" pitchFamily="49" charset="-128"/>
                </a:rPr>
                <a:t>　</a:t>
              </a:r>
              <a:r>
                <a:rPr kumimoji="1" lang="en-US" altLang="ja-JP" sz="2000" dirty="0">
                  <a:latin typeface="MS Mincho" panose="02020609040205080304" pitchFamily="49" charset="-128"/>
                  <a:ea typeface="MS Mincho" panose="02020609040205080304" pitchFamily="49" charset="-128"/>
                </a:rPr>
                <a:t> </a:t>
              </a:r>
              <a:r>
                <a:rPr kumimoji="1" lang="ja-JP" altLang="en-US" sz="2000">
                  <a:latin typeface="MS Mincho" panose="02020609040205080304" pitchFamily="49" charset="-128"/>
                  <a:ea typeface="MS Mincho" panose="02020609040205080304" pitchFamily="49" charset="-128"/>
                </a:rPr>
                <a:t>窓口等への仕切・カーテン等を設置しております</a:t>
              </a:r>
              <a:endParaRPr kumimoji="1" lang="en-US" altLang="ja-JP" sz="2000" dirty="0">
                <a:latin typeface="MS Mincho" panose="02020609040205080304" pitchFamily="49" charset="-128"/>
                <a:ea typeface="MS Mincho" panose="02020609040205080304" pitchFamily="49" charset="-128"/>
              </a:endParaRPr>
            </a:p>
            <a:p>
              <a:pPr algn="just"/>
              <a:endParaRPr kumimoji="1" lang="en-US" altLang="ja-JP" sz="2000" dirty="0">
                <a:latin typeface="MS Mincho" panose="02020609040205080304" pitchFamily="49" charset="-128"/>
                <a:ea typeface="MS Mincho" panose="02020609040205080304" pitchFamily="49" charset="-128"/>
              </a:endParaRPr>
            </a:p>
          </p:txBody>
        </p:sp>
      </p:grpSp>
      <p:pic>
        <p:nvPicPr>
          <p:cNvPr id="13" name="図 12">
            <a:extLst>
              <a:ext uri="{FF2B5EF4-FFF2-40B4-BE49-F238E27FC236}">
                <a16:creationId xmlns:a16="http://schemas.microsoft.com/office/drawing/2014/main" id="{D5163928-B942-DC43-B613-405B1FF91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3210" y="9331492"/>
            <a:ext cx="1676400" cy="444500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63479EC-A18F-AF41-B337-3A134EBDB185}"/>
              </a:ext>
            </a:extLst>
          </p:cNvPr>
          <p:cNvSpPr txBox="1"/>
          <p:nvPr/>
        </p:nvSpPr>
        <p:spPr>
          <a:xfrm>
            <a:off x="973523" y="8773383"/>
            <a:ext cx="46987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u="sng">
                <a:latin typeface="MS Mincho" panose="02020609040205080304" pitchFamily="49" charset="-128"/>
                <a:ea typeface="MS Mincho" panose="02020609040205080304" pitchFamily="49" charset="-128"/>
              </a:rPr>
              <a:t>　　　　　　　　　薬局</a:t>
            </a:r>
          </a:p>
        </p:txBody>
      </p:sp>
      <p:pic>
        <p:nvPicPr>
          <p:cNvPr id="17" name="図 16" descr="持つ, 紙, 記号, 若い が含まれている画像&#10;&#10;自動的に生成された説明">
            <a:extLst>
              <a:ext uri="{FF2B5EF4-FFF2-40B4-BE49-F238E27FC236}">
                <a16:creationId xmlns:a16="http://schemas.microsoft.com/office/drawing/2014/main" id="{05CE888D-8BEA-8C4F-9AB3-7F5FC07478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563" y="5700971"/>
            <a:ext cx="5700977" cy="2960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621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298</Words>
  <Application>Microsoft Macintosh PowerPoint</Application>
  <PresentationFormat>A4 210 x 297 mm</PresentationFormat>
  <Paragraphs>23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MS Mincho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原口 亨</dc:creator>
  <cp:lastModifiedBy>原口 亨</cp:lastModifiedBy>
  <cp:revision>10</cp:revision>
  <cp:lastPrinted>2020-04-13T05:54:43Z</cp:lastPrinted>
  <dcterms:created xsi:type="dcterms:W3CDTF">2020-04-13T04:53:00Z</dcterms:created>
  <dcterms:modified xsi:type="dcterms:W3CDTF">2020-04-13T06:23:59Z</dcterms:modified>
</cp:coreProperties>
</file>